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1/17/2014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8229600" cy="1676400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PRESENTATION ON </a:t>
            </a:r>
            <a:br>
              <a:rPr lang="en-US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TRANSFORMER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4114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PREPARED BY: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VRUNDA RANA	(131130107049)</a:t>
            </a:r>
          </a:p>
          <a:p>
            <a:pPr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KRIMA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PATEL	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	(131130107036)</a:t>
            </a:r>
          </a:p>
          <a:p>
            <a:pPr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NIKITA THAKKAR	(131130107061)</a:t>
            </a:r>
          </a:p>
          <a:p>
            <a:pPr algn="ctr">
              <a:buNone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ELEMENTS OF ELECTRICAL ENGINEERING (2110005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>
              <a:buNone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SAL COLLEGE OF ENGINEERING</a:t>
            </a:r>
          </a:p>
          <a:p>
            <a:pPr algn="ctr">
              <a:buNone/>
            </a:pP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OPP. SCIENCE CITY, BHADAJ</a:t>
            </a:r>
          </a:p>
          <a:p>
            <a:pPr algn="ctr">
              <a:buNone/>
            </a:pP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AHMEDABAD</a:t>
            </a:r>
            <a:endParaRPr lang="en-US" sz="22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Core Type Transformer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905000"/>
            <a:ext cx="3962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1905000"/>
            <a:ext cx="4762499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Shell Type Transformer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981200"/>
            <a:ext cx="4038600" cy="4354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65676" y="1953064"/>
            <a:ext cx="4648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" y="990600"/>
          <a:ext cx="8229600" cy="54386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5800"/>
                <a:gridCol w="3505200"/>
                <a:gridCol w="4038600"/>
              </a:tblGrid>
              <a:tr h="722435">
                <a:tc>
                  <a:txBody>
                    <a:bodyPr/>
                    <a:lstStyle/>
                    <a:p>
                      <a:pPr algn="just"/>
                      <a:r>
                        <a:rPr lang="en-US" sz="2600" dirty="0" smtClean="0">
                          <a:latin typeface="Times New Roman" pitchFamily="18" charset="0"/>
                          <a:cs typeface="Times New Roman" pitchFamily="18" charset="0"/>
                        </a:rPr>
                        <a:t>Sr. No</a:t>
                      </a:r>
                      <a:endParaRPr lang="en-US" sz="2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600" dirty="0" smtClean="0">
                          <a:latin typeface="Times New Roman" pitchFamily="18" charset="0"/>
                          <a:cs typeface="Times New Roman" pitchFamily="18" charset="0"/>
                        </a:rPr>
                        <a:t>Core Type Transformer</a:t>
                      </a:r>
                      <a:r>
                        <a:rPr lang="en-US" sz="2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600" dirty="0" smtClean="0">
                          <a:latin typeface="Times New Roman" pitchFamily="18" charset="0"/>
                          <a:cs typeface="Times New Roman" pitchFamily="18" charset="0"/>
                        </a:rPr>
                        <a:t>Shell Type Transformer</a:t>
                      </a:r>
                      <a:endParaRPr lang="en-US" sz="2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22435">
                <a:tc>
                  <a:txBody>
                    <a:bodyPr/>
                    <a:lstStyle/>
                    <a:p>
                      <a:pPr algn="just"/>
                      <a:r>
                        <a:rPr lang="en-US" sz="2600" dirty="0" smtClean="0">
                          <a:latin typeface="Times New Roman" pitchFamily="18" charset="0"/>
                          <a:cs typeface="Times New Roman" pitchFamily="18" charset="0"/>
                        </a:rPr>
                        <a:t>1. </a:t>
                      </a:r>
                      <a:endParaRPr lang="en-US" sz="2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600" dirty="0" smtClean="0">
                          <a:latin typeface="Times New Roman" pitchFamily="18" charset="0"/>
                          <a:cs typeface="Times New Roman" pitchFamily="18" charset="0"/>
                        </a:rPr>
                        <a:t>The core has only one</a:t>
                      </a:r>
                      <a:r>
                        <a:rPr lang="en-US" sz="2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window.</a:t>
                      </a:r>
                      <a:endParaRPr lang="en-US" sz="2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600" dirty="0" smtClean="0">
                          <a:latin typeface="Times New Roman" pitchFamily="18" charset="0"/>
                          <a:cs typeface="Times New Roman" pitchFamily="18" charset="0"/>
                        </a:rPr>
                        <a:t>The core has two windows.</a:t>
                      </a:r>
                      <a:endParaRPr lang="en-US" sz="2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22435">
                <a:tc>
                  <a:txBody>
                    <a:bodyPr/>
                    <a:lstStyle/>
                    <a:p>
                      <a:pPr algn="just"/>
                      <a:r>
                        <a:rPr lang="en-US" sz="2600" dirty="0" smtClean="0">
                          <a:latin typeface="Times New Roman" pitchFamily="18" charset="0"/>
                          <a:cs typeface="Times New Roman" pitchFamily="18" charset="0"/>
                        </a:rPr>
                        <a:t>2. </a:t>
                      </a:r>
                      <a:endParaRPr lang="en-US" sz="2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600" dirty="0" smtClean="0">
                          <a:latin typeface="Times New Roman" pitchFamily="18" charset="0"/>
                          <a:cs typeface="Times New Roman" pitchFamily="18" charset="0"/>
                        </a:rPr>
                        <a:t>Winding encircles the core.</a:t>
                      </a:r>
                      <a:endParaRPr lang="en-US" sz="2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600" dirty="0" smtClean="0">
                          <a:latin typeface="Times New Roman" pitchFamily="18" charset="0"/>
                          <a:cs typeface="Times New Roman" pitchFamily="18" charset="0"/>
                        </a:rPr>
                        <a:t>Core encircles</a:t>
                      </a:r>
                      <a:r>
                        <a:rPr lang="en-US" sz="2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the windings.</a:t>
                      </a:r>
                      <a:endParaRPr lang="en-US" sz="2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22435">
                <a:tc>
                  <a:txBody>
                    <a:bodyPr/>
                    <a:lstStyle/>
                    <a:p>
                      <a:pPr algn="just"/>
                      <a:r>
                        <a:rPr lang="en-US" sz="2600" dirty="0" smtClean="0">
                          <a:latin typeface="Times New Roman" pitchFamily="18" charset="0"/>
                          <a:cs typeface="Times New Roman" pitchFamily="18" charset="0"/>
                        </a:rPr>
                        <a:t>3. </a:t>
                      </a:r>
                      <a:endParaRPr lang="en-US" sz="2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600" dirty="0" smtClean="0">
                          <a:latin typeface="Times New Roman" pitchFamily="18" charset="0"/>
                          <a:cs typeface="Times New Roman" pitchFamily="18" charset="0"/>
                        </a:rPr>
                        <a:t>Cylindrical windings</a:t>
                      </a:r>
                      <a:r>
                        <a:rPr lang="en-US" sz="2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are used.</a:t>
                      </a:r>
                      <a:endParaRPr lang="en-US" sz="2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600" dirty="0" smtClean="0">
                          <a:latin typeface="Times New Roman" pitchFamily="18" charset="0"/>
                          <a:cs typeface="Times New Roman" pitchFamily="18" charset="0"/>
                        </a:rPr>
                        <a:t>Sandwich type windings</a:t>
                      </a:r>
                      <a:r>
                        <a:rPr lang="en-US" sz="2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are used.</a:t>
                      </a:r>
                      <a:endParaRPr lang="en-US" sz="2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22788">
                <a:tc>
                  <a:txBody>
                    <a:bodyPr/>
                    <a:lstStyle/>
                    <a:p>
                      <a:pPr algn="just"/>
                      <a:r>
                        <a:rPr lang="en-US" sz="2600" dirty="0" smtClean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en-US" sz="2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600" dirty="0" smtClean="0">
                          <a:latin typeface="Times New Roman" pitchFamily="18" charset="0"/>
                          <a:cs typeface="Times New Roman" pitchFamily="18" charset="0"/>
                        </a:rPr>
                        <a:t>Easy</a:t>
                      </a:r>
                      <a:r>
                        <a:rPr lang="en-US" sz="2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to repair.</a:t>
                      </a:r>
                      <a:endParaRPr lang="en-US" sz="2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600" dirty="0" smtClean="0">
                          <a:latin typeface="Times New Roman" pitchFamily="18" charset="0"/>
                          <a:cs typeface="Times New Roman" pitchFamily="18" charset="0"/>
                        </a:rPr>
                        <a:t>It is not so easy to repair.</a:t>
                      </a:r>
                      <a:endParaRPr lang="en-US" sz="2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46285">
                <a:tc>
                  <a:txBody>
                    <a:bodyPr/>
                    <a:lstStyle/>
                    <a:p>
                      <a:pPr algn="just"/>
                      <a:r>
                        <a:rPr lang="en-US" sz="2600" dirty="0" smtClean="0">
                          <a:latin typeface="Times New Roman" pitchFamily="18" charset="0"/>
                          <a:cs typeface="Times New Roman" pitchFamily="18" charset="0"/>
                        </a:rPr>
                        <a:t>5. </a:t>
                      </a:r>
                      <a:endParaRPr lang="en-US" sz="2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600" dirty="0" smtClean="0">
                          <a:latin typeface="Times New Roman" pitchFamily="18" charset="0"/>
                          <a:cs typeface="Times New Roman" pitchFamily="18" charset="0"/>
                        </a:rPr>
                        <a:t>Better cooling</a:t>
                      </a:r>
                      <a:r>
                        <a:rPr lang="en-US" sz="2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since more surface is exposed to the atmosphere.</a:t>
                      </a:r>
                      <a:endParaRPr lang="en-US" sz="2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600" dirty="0" smtClean="0">
                          <a:latin typeface="Times New Roman" pitchFamily="18" charset="0"/>
                          <a:cs typeface="Times New Roman" pitchFamily="18" charset="0"/>
                        </a:rPr>
                        <a:t>Cooling is not very effective.</a:t>
                      </a:r>
                      <a:endParaRPr lang="en-US" sz="2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Construction of Transformer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5105400"/>
          </a:xfrm>
        </p:spPr>
        <p:txBody>
          <a:bodyPr/>
          <a:lstStyle/>
          <a:p>
            <a:pPr algn="just"/>
            <a:r>
              <a:rPr lang="en-US" dirty="0" smtClean="0"/>
              <a:t>The Most important parts of a transformer are the windings (coils) and the core.</a:t>
            </a:r>
          </a:p>
          <a:p>
            <a:pPr algn="just"/>
            <a:r>
              <a:rPr lang="en-US" dirty="0" smtClean="0"/>
              <a:t>Some other parts such as suitable tank, conservator, bushings, breather, explosion vent etc. are also used along with the core and windings. 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3886200"/>
            <a:ext cx="5486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19912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Applications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48200"/>
          </a:xfrm>
        </p:spPr>
        <p:txBody>
          <a:bodyPr/>
          <a:lstStyle/>
          <a:p>
            <a:pPr algn="just"/>
            <a:r>
              <a:rPr lang="en-US" dirty="0" smtClean="0"/>
              <a:t>Step – up and Step – down Voltage </a:t>
            </a:r>
          </a:p>
          <a:p>
            <a:pPr algn="just"/>
            <a:r>
              <a:rPr lang="en-US" dirty="0" smtClean="0"/>
              <a:t>Measurement of current in single and three phase system</a:t>
            </a:r>
          </a:p>
          <a:p>
            <a:pPr algn="just"/>
            <a:r>
              <a:rPr lang="en-US" dirty="0" smtClean="0"/>
              <a:t>Measurement of voltage in single and three phase system</a:t>
            </a:r>
          </a:p>
          <a:p>
            <a:pPr algn="just"/>
            <a:r>
              <a:rPr lang="en-US" dirty="0" smtClean="0"/>
              <a:t>Measurement of power</a:t>
            </a:r>
          </a:p>
          <a:p>
            <a:pPr algn="just"/>
            <a:r>
              <a:rPr lang="en-US" dirty="0" smtClean="0"/>
              <a:t>Measurement of Energy</a:t>
            </a:r>
          </a:p>
          <a:p>
            <a:pPr algn="just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22368" y="2967334"/>
            <a:ext cx="549283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Thank You</a:t>
            </a:r>
            <a:endParaRPr lang="en-US" sz="7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The transformer is a static device which is used to transfer electrical energy from one ac circuit to another ac circuit. </a:t>
            </a:r>
          </a:p>
          <a:p>
            <a:pPr algn="just"/>
            <a:r>
              <a:rPr lang="en-US" dirty="0" smtClean="0"/>
              <a:t>Input to a transformer and output from a transformer both are alternating quantities (AC).</a:t>
            </a:r>
          </a:p>
          <a:p>
            <a:pPr algn="just"/>
            <a:r>
              <a:rPr lang="en-US" dirty="0" smtClean="0"/>
              <a:t>Electrical energy is generated and transmitted at an extremely high voltages. The voltage is to be then reduced to a lower value for its domestic and industrial use.</a:t>
            </a:r>
          </a:p>
          <a:p>
            <a:pPr algn="just"/>
            <a:r>
              <a:rPr lang="en-US" dirty="0" smtClean="0"/>
              <a:t>This is done by using a transformer.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2133600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The power transmission system using transformers is shown in figure.</a:t>
            </a:r>
          </a:p>
          <a:p>
            <a:pPr algn="just"/>
            <a:r>
              <a:rPr lang="en-US" dirty="0" smtClean="0"/>
              <a:t>When the transformer changes the voltage level, it changes the current level also.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200400"/>
            <a:ext cx="785812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96112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Basic Principle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5334000"/>
            <a:ext cx="8229600" cy="2057400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The primary winding is connected to the single – phase ac supply, an ac current starts flowing through it.</a:t>
            </a:r>
          </a:p>
        </p:txBody>
      </p:sp>
      <p:pic>
        <p:nvPicPr>
          <p:cNvPr id="2050" name="Picture 2" descr="C:\Users\lenovo\Desktop\763px-Transformer3d_col3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752600"/>
            <a:ext cx="4724400" cy="3547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86400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The ac primary current produces an alternating flux (</a:t>
            </a:r>
            <a:r>
              <a:rPr lang="az-Cyrl-AZ" dirty="0" smtClean="0"/>
              <a:t>Ф</a:t>
            </a:r>
            <a:r>
              <a:rPr lang="en-US" dirty="0" smtClean="0"/>
              <a:t>) in the core.</a:t>
            </a:r>
          </a:p>
          <a:p>
            <a:pPr algn="just"/>
            <a:r>
              <a:rPr lang="en-US" dirty="0" smtClean="0"/>
              <a:t>Most of this changing flux gets linked with the secondary winding through the core.</a:t>
            </a:r>
          </a:p>
          <a:p>
            <a:pPr algn="just"/>
            <a:r>
              <a:rPr lang="en-US" dirty="0" smtClean="0"/>
              <a:t>The varying flux will induce voltage into the secondary winding according to the faraday’s laws of electromagnetic induction.</a:t>
            </a:r>
          </a:p>
          <a:p>
            <a:pPr algn="just"/>
            <a:r>
              <a:rPr lang="en-US" dirty="0" smtClean="0"/>
              <a:t>Voltage level change but frequency i.e. time period remains same. </a:t>
            </a:r>
          </a:p>
          <a:p>
            <a:pPr algn="just"/>
            <a:r>
              <a:rPr lang="en-US" dirty="0" smtClean="0"/>
              <a:t>There is no electrical contact between the two winding, an electrical energy gets transferred from primary to the secondary.</a:t>
            </a:r>
          </a:p>
          <a:p>
            <a:pPr algn="just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/>
          <a:lstStyle/>
          <a:p>
            <a:pPr algn="just"/>
            <a:r>
              <a:rPr lang="en-US" dirty="0" smtClean="0"/>
              <a:t>A simple transformer consists of two electrical conductors called the primary winding and the secondary winding.</a:t>
            </a:r>
          </a:p>
          <a:p>
            <a:pPr algn="just"/>
            <a:r>
              <a:rPr lang="en-US" dirty="0" smtClean="0"/>
              <a:t>Energy is coupled between the windings by the time varying magnetic flux that passes through( links) both primary and secondary windings.</a:t>
            </a:r>
          </a:p>
          <a:p>
            <a:pPr algn="just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2688"/>
            <a:ext cx="8229600" cy="1200912"/>
          </a:xfrm>
        </p:spPr>
        <p:txBody>
          <a:bodyPr>
            <a:noAutofit/>
          </a:bodyPr>
          <a:lstStyle/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Can the transformer operate on DC?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962400"/>
          </a:xfrm>
        </p:spPr>
        <p:txBody>
          <a:bodyPr/>
          <a:lstStyle/>
          <a:p>
            <a:pPr algn="just"/>
            <a:r>
              <a:rPr lang="en-US" dirty="0" smtClean="0"/>
              <a:t>Answer: </a:t>
            </a:r>
            <a:r>
              <a:rPr lang="en-US" b="1" dirty="0" smtClean="0"/>
              <a:t>NO</a:t>
            </a:r>
          </a:p>
          <a:p>
            <a:pPr algn="just"/>
            <a:r>
              <a:rPr lang="en-US" dirty="0" smtClean="0"/>
              <a:t>The transformer action does not take place with a direct current of constant magnitude.</a:t>
            </a:r>
          </a:p>
          <a:p>
            <a:pPr algn="just"/>
            <a:r>
              <a:rPr lang="en-US" dirty="0" smtClean="0"/>
              <a:t>Because with a DC primary current, the flux produced in the core is not alternating but it is of constant value.</a:t>
            </a:r>
          </a:p>
          <a:p>
            <a:pPr algn="just"/>
            <a:r>
              <a:rPr lang="en-US" dirty="0" smtClean="0"/>
              <a:t>As there is no change in the flux linkage with the secondary winding, the induced </a:t>
            </a:r>
            <a:r>
              <a:rPr lang="en-US" dirty="0" err="1" smtClean="0"/>
              <a:t>emf</a:t>
            </a:r>
            <a:r>
              <a:rPr lang="en-US" dirty="0" smtClean="0"/>
              <a:t> in the secondary is zero.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10200"/>
          </a:xfrm>
        </p:spPr>
        <p:txBody>
          <a:bodyPr/>
          <a:lstStyle/>
          <a:p>
            <a:pPr algn="just"/>
            <a:r>
              <a:rPr lang="en-US" dirty="0" smtClean="0"/>
              <a:t>If DC is applied to the primary then there is a possibility of transformer core saturation.  </a:t>
            </a:r>
          </a:p>
          <a:p>
            <a:pPr algn="just"/>
            <a:r>
              <a:rPr lang="en-US" dirty="0" smtClean="0"/>
              <a:t>If core saturates the primary will draw excessively large current. Therefore application of DC should be avoided.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838200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Transformer Types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953000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The transformer are of different types depending on the arrangement of the core and the winding as follows.</a:t>
            </a:r>
          </a:p>
          <a:p>
            <a:pPr algn="just"/>
            <a:r>
              <a:rPr lang="en-US" dirty="0" smtClean="0"/>
              <a:t>Core Type </a:t>
            </a:r>
          </a:p>
          <a:p>
            <a:pPr algn="just"/>
            <a:r>
              <a:rPr lang="en-US" dirty="0" smtClean="0"/>
              <a:t>Shell Type </a:t>
            </a:r>
          </a:p>
          <a:p>
            <a:pPr algn="just"/>
            <a:r>
              <a:rPr lang="en-US" dirty="0" smtClean="0"/>
              <a:t>Berry Type</a:t>
            </a:r>
          </a:p>
          <a:p>
            <a:pPr algn="just"/>
            <a:r>
              <a:rPr lang="en-US" dirty="0" smtClean="0"/>
              <a:t>The magnetic core is a stack of thin silicon-steel laminations about 0.35 mm thick for 50 Hz transformer. In order to reduce the eddy current losses, these laminations are insulated from one another by thin layers of varnish.</a:t>
            </a:r>
          </a:p>
          <a:p>
            <a:pPr algn="just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90</TotalTime>
  <Words>602</Words>
  <Application>Microsoft Office PowerPoint</Application>
  <PresentationFormat>On-screen Show (4:3)</PresentationFormat>
  <Paragraphs>70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Flow</vt:lpstr>
      <vt:lpstr>PRESENTATION ON  TRANSFORMER</vt:lpstr>
      <vt:lpstr>INTRODUCTION</vt:lpstr>
      <vt:lpstr>Slide 3</vt:lpstr>
      <vt:lpstr>Basic Principle</vt:lpstr>
      <vt:lpstr>Slide 5</vt:lpstr>
      <vt:lpstr>Slide 6</vt:lpstr>
      <vt:lpstr>Can the transformer operate on DC?</vt:lpstr>
      <vt:lpstr>Slide 8</vt:lpstr>
      <vt:lpstr>Transformer Types </vt:lpstr>
      <vt:lpstr>Core Type Transformer</vt:lpstr>
      <vt:lpstr>Shell Type Transformer</vt:lpstr>
      <vt:lpstr>Slide 12</vt:lpstr>
      <vt:lpstr>Construction of Transformer</vt:lpstr>
      <vt:lpstr>Applications 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ON  TRANSFORMER</dc:title>
  <dc:creator>lenovo</dc:creator>
  <cp:lastModifiedBy>Admin</cp:lastModifiedBy>
  <cp:revision>27</cp:revision>
  <dcterms:created xsi:type="dcterms:W3CDTF">2006-08-16T00:00:00Z</dcterms:created>
  <dcterms:modified xsi:type="dcterms:W3CDTF">2014-01-17T06:40:32Z</dcterms:modified>
</cp:coreProperties>
</file>